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920" r:id="rId2"/>
    <p:sldId id="921" r:id="rId3"/>
    <p:sldId id="926" r:id="rId4"/>
    <p:sldId id="925" r:id="rId5"/>
  </p:sldIdLst>
  <p:sldSz cx="12599988" cy="864076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5" userDrawn="1">
          <p15:clr>
            <a:srgbClr val="A4A3A4"/>
          </p15:clr>
        </p15:guide>
        <p15:guide id="2" pos="2488" userDrawn="1">
          <p15:clr>
            <a:srgbClr val="A4A3A4"/>
          </p15:clr>
        </p15:guide>
        <p15:guide id="3" orient="horz" pos="5194" userDrawn="1">
          <p15:clr>
            <a:srgbClr val="A4A3A4"/>
          </p15:clr>
        </p15:guide>
        <p15:guide id="4" orient="horz" pos="181" userDrawn="1">
          <p15:clr>
            <a:srgbClr val="A4A3A4"/>
          </p15:clr>
        </p15:guide>
        <p15:guide id="5" orient="horz" pos="23" userDrawn="1">
          <p15:clr>
            <a:srgbClr val="A4A3A4"/>
          </p15:clr>
        </p15:guide>
        <p15:guide id="6" pos="7756" userDrawn="1">
          <p15:clr>
            <a:srgbClr val="A4A3A4"/>
          </p15:clr>
        </p15:guide>
        <p15:guide id="7" pos="136" userDrawn="1">
          <p15:clr>
            <a:srgbClr val="A4A3A4"/>
          </p15:clr>
        </p15:guide>
        <p15:guide id="8" pos="5488" userDrawn="1">
          <p15:clr>
            <a:srgbClr val="A4A3A4"/>
          </p15:clr>
        </p15:guide>
        <p15:guide id="9" orient="horz" pos="5239" userDrawn="1">
          <p15:clr>
            <a:srgbClr val="A4A3A4"/>
          </p15:clr>
        </p15:guide>
        <p15:guide id="10" pos="7779" userDrawn="1">
          <p15:clr>
            <a:srgbClr val="A4A3A4"/>
          </p15:clr>
        </p15:guide>
        <p15:guide id="11" orient="horz" pos="4695" userDrawn="1">
          <p15:clr>
            <a:srgbClr val="A4A3A4"/>
          </p15:clr>
        </p15:guide>
        <p15:guide id="12" orient="horz" pos="358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BBCED1"/>
    <a:srgbClr val="E1E9EB"/>
    <a:srgbClr val="BBCED2"/>
    <a:srgbClr val="0367AA"/>
    <a:srgbClr val="046AA4"/>
    <a:srgbClr val="0277BD"/>
    <a:srgbClr val="017ABB"/>
    <a:srgbClr val="E9EDF4"/>
    <a:srgbClr val="E5581F"/>
    <a:srgbClr val="A2C9F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67" autoAdjust="0"/>
    <p:restoredTop sz="97292" autoAdjust="0"/>
  </p:normalViewPr>
  <p:slideViewPr>
    <p:cSldViewPr snapToGrid="0">
      <p:cViewPr varScale="1">
        <p:scale>
          <a:sx n="89" d="100"/>
          <a:sy n="89" d="100"/>
        </p:scale>
        <p:origin x="-1614" y="-120"/>
      </p:cViewPr>
      <p:guideLst>
        <p:guide orient="horz" pos="635"/>
        <p:guide orient="horz" pos="5194"/>
        <p:guide orient="horz" pos="181"/>
        <p:guide orient="horz" pos="23"/>
        <p:guide orient="horz" pos="5239"/>
        <p:guide orient="horz" pos="4695"/>
        <p:guide orient="horz" pos="3583"/>
        <p:guide pos="2488"/>
        <p:guide pos="7756"/>
        <p:guide pos="136"/>
        <p:guide pos="5488"/>
        <p:guide pos="777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D71B2-C074-4B13-AB67-B32509399B4C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BA3FB5-6A54-469C-AF8A-E30B739F1A5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79374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A4A145-E748-45E6-9541-8C569DD64A20}" type="datetimeFigureOut">
              <a:rPr lang="ru-RU" smtClean="0"/>
              <a:pPr/>
              <a:t>22.05.2019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92475" y="850900"/>
            <a:ext cx="334168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FF0B7-6C7A-444D-BC86-99C02D58423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813694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1pPr>
    <a:lvl2pPr marL="4739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2pPr>
    <a:lvl3pPr marL="947867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3pPr>
    <a:lvl4pPr marL="14218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4pPr>
    <a:lvl5pPr marL="1895734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5pPr>
    <a:lvl6pPr marL="23696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6pPr>
    <a:lvl7pPr marL="2843601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7pPr>
    <a:lvl8pPr marL="3317535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8pPr>
    <a:lvl9pPr marL="3791468" algn="l" defTabSz="947867" rtl="0" eaLnBrk="1" latinLnBrk="0" hangingPunct="1">
      <a:defRPr sz="1244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4999" y="1414125"/>
            <a:ext cx="10709990" cy="3008266"/>
          </a:xfrm>
        </p:spPr>
        <p:txBody>
          <a:bodyPr anchor="b"/>
          <a:lstStyle>
            <a:lvl1pPr algn="ctr">
              <a:defRPr sz="75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4999" y="4538401"/>
            <a:ext cx="9449991" cy="2086184"/>
          </a:xfrm>
        </p:spPr>
        <p:txBody>
          <a:bodyPr/>
          <a:lstStyle>
            <a:lvl1pPr marL="0" indent="0" algn="ctr">
              <a:buNone/>
              <a:defRPr sz="3024"/>
            </a:lvl1pPr>
            <a:lvl2pPr marL="576072" indent="0" algn="ctr">
              <a:buNone/>
              <a:defRPr sz="2520"/>
            </a:lvl2pPr>
            <a:lvl3pPr marL="1152144" indent="0" algn="ctr">
              <a:buNone/>
              <a:defRPr sz="2268"/>
            </a:lvl3pPr>
            <a:lvl4pPr marL="1728216" indent="0" algn="ctr">
              <a:buNone/>
              <a:defRPr sz="2016"/>
            </a:lvl4pPr>
            <a:lvl5pPr marL="2304288" indent="0" algn="ctr">
              <a:buNone/>
              <a:defRPr sz="2016"/>
            </a:lvl5pPr>
            <a:lvl6pPr marL="2880360" indent="0" algn="ctr">
              <a:buNone/>
              <a:defRPr sz="2016"/>
            </a:lvl6pPr>
            <a:lvl7pPr marL="3456432" indent="0" algn="ctr">
              <a:buNone/>
              <a:defRPr sz="2016"/>
            </a:lvl7pPr>
            <a:lvl8pPr marL="4032504" indent="0" algn="ctr">
              <a:buNone/>
              <a:defRPr sz="2016"/>
            </a:lvl8pPr>
            <a:lvl9pPr marL="4608576" indent="0" algn="ctr">
              <a:buNone/>
              <a:defRPr sz="2016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95760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8818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6867" y="460041"/>
            <a:ext cx="2716872" cy="732264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250" y="460041"/>
            <a:ext cx="7993117" cy="732264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692194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s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 userDrawn="1"/>
        </p:nvSpPr>
        <p:spPr bwMode="auto">
          <a:xfrm>
            <a:off x="11866933" y="8257871"/>
            <a:ext cx="387770" cy="18174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marL="0" marR="0" lvl="0" indent="0" algn="r" defTabSz="1093324" rtl="0" eaLnBrk="1" fontAlgn="base" latinLnBrk="0" hangingPunct="1">
              <a:lnSpc>
                <a:spcPts val="1434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21747F3F-2E8A-4EAB-A46A-01A88D87E637}" type="slidenum">
              <a:rPr kumimoji="0" lang="en-US" sz="1272" b="0" i="0" u="none" strike="noStrike" kern="1200" cap="none" spc="0" normalizeH="0" baseline="0" noProof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pPr marL="0" marR="0" lvl="0" indent="0" algn="r" defTabSz="1093324" rtl="0" eaLnBrk="1" fontAlgn="base" latinLnBrk="0" hangingPunct="1">
                <a:lnSpc>
                  <a:spcPts val="1434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72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3427288" y="152402"/>
            <a:ext cx="8827415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>
              <a:lnSpc>
                <a:spcPct val="100000"/>
              </a:lnSpc>
              <a:defRPr lang="en-US" sz="2400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</a:lstStyle>
          <a:p>
            <a:pPr marL="0" lvl="0" defTabSz="1163111" eaLnBrk="1" fontAlgn="auto" latinLnBrk="0" hangingPunct="1">
              <a:spcBef>
                <a:spcPts val="0"/>
              </a:spcBef>
              <a:spcAft>
                <a:spcPts val="0"/>
              </a:spcAft>
              <a:buNone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51350" y="1062099"/>
            <a:ext cx="11903353" cy="72573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0" indent="0">
              <a:buNone/>
              <a:defRPr>
                <a:solidFill>
                  <a:schemeClr val="tx1"/>
                </a:solidFill>
              </a:defRPr>
            </a:lvl2pPr>
            <a:lvl3pPr marL="242962" indent="0">
              <a:buNone/>
              <a:defRPr>
                <a:solidFill>
                  <a:schemeClr val="tx1"/>
                </a:solidFill>
              </a:defRPr>
            </a:lvl3pPr>
            <a:lvl4pPr marL="476432" indent="0">
              <a:buNone/>
              <a:defRPr>
                <a:solidFill>
                  <a:schemeClr val="tx1"/>
                </a:solidFill>
              </a:defRPr>
            </a:lvl4pPr>
            <a:lvl5pPr marL="719391" indent="0">
              <a:buNone/>
              <a:defRPr>
                <a:solidFill>
                  <a:schemeClr val="tx1"/>
                </a:solidFill>
              </a:defRPr>
            </a:lvl5pPr>
          </a:lstStyle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13861293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>
        <p15:guide id="1" orient="horz" pos="2721">
          <p15:clr>
            <a:srgbClr val="FBAE40"/>
          </p15:clr>
        </p15:guide>
        <p15:guide id="2" pos="396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321" b="12482"/>
          <a:stretch/>
        </p:blipFill>
        <p:spPr>
          <a:xfrm>
            <a:off x="66870" y="134021"/>
            <a:ext cx="1990739" cy="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23876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687" y="2154193"/>
            <a:ext cx="10867490" cy="3594317"/>
          </a:xfrm>
        </p:spPr>
        <p:txBody>
          <a:bodyPr anchor="b"/>
          <a:lstStyle>
            <a:lvl1pPr>
              <a:defRPr sz="75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687" y="5782513"/>
            <a:ext cx="10867490" cy="1890166"/>
          </a:xfrm>
        </p:spPr>
        <p:txBody>
          <a:bodyPr/>
          <a:lstStyle>
            <a:lvl1pPr marL="0" indent="0">
              <a:buNone/>
              <a:defRPr sz="3024">
                <a:solidFill>
                  <a:schemeClr val="tx1"/>
                </a:solidFill>
              </a:defRPr>
            </a:lvl1pPr>
            <a:lvl2pPr marL="576072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2pPr>
            <a:lvl3pPr marL="1152144" indent="0">
              <a:buNone/>
              <a:defRPr sz="2268">
                <a:solidFill>
                  <a:schemeClr val="tx1">
                    <a:tint val="75000"/>
                  </a:schemeClr>
                </a:solidFill>
              </a:defRPr>
            </a:lvl3pPr>
            <a:lvl4pPr marL="172821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4pPr>
            <a:lvl5pPr marL="2304288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5pPr>
            <a:lvl6pPr marL="2880360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6pPr>
            <a:lvl7pPr marL="3456432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7pPr>
            <a:lvl8pPr marL="4032504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8pPr>
            <a:lvl9pPr marL="4608576" indent="0">
              <a:buNone/>
              <a:defRPr sz="201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11514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249" y="2300203"/>
            <a:ext cx="5354995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8744" y="2300203"/>
            <a:ext cx="5354995" cy="54824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074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460043"/>
            <a:ext cx="10867490" cy="167014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7892" y="2118188"/>
            <a:ext cx="5330385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72" indent="0">
              <a:buNone/>
              <a:defRPr sz="2520" b="1"/>
            </a:lvl2pPr>
            <a:lvl3pPr marL="1152144" indent="0">
              <a:buNone/>
              <a:defRPr sz="2268" b="1"/>
            </a:lvl3pPr>
            <a:lvl4pPr marL="1728216" indent="0">
              <a:buNone/>
              <a:defRPr sz="2016" b="1"/>
            </a:lvl4pPr>
            <a:lvl5pPr marL="2304288" indent="0">
              <a:buNone/>
              <a:defRPr sz="2016" b="1"/>
            </a:lvl5pPr>
            <a:lvl6pPr marL="2880360" indent="0">
              <a:buNone/>
              <a:defRPr sz="2016" b="1"/>
            </a:lvl6pPr>
            <a:lvl7pPr marL="3456432" indent="0">
              <a:buNone/>
              <a:defRPr sz="2016" b="1"/>
            </a:lvl7pPr>
            <a:lvl8pPr marL="4032504" indent="0">
              <a:buNone/>
              <a:defRPr sz="2016" b="1"/>
            </a:lvl8pPr>
            <a:lvl9pPr marL="4608576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892" y="3156278"/>
            <a:ext cx="5330385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8745" y="2118188"/>
            <a:ext cx="5356636" cy="1038091"/>
          </a:xfrm>
        </p:spPr>
        <p:txBody>
          <a:bodyPr anchor="b"/>
          <a:lstStyle>
            <a:lvl1pPr marL="0" indent="0">
              <a:buNone/>
              <a:defRPr sz="3024" b="1"/>
            </a:lvl1pPr>
            <a:lvl2pPr marL="576072" indent="0">
              <a:buNone/>
              <a:defRPr sz="2520" b="1"/>
            </a:lvl2pPr>
            <a:lvl3pPr marL="1152144" indent="0">
              <a:buNone/>
              <a:defRPr sz="2268" b="1"/>
            </a:lvl3pPr>
            <a:lvl4pPr marL="1728216" indent="0">
              <a:buNone/>
              <a:defRPr sz="2016" b="1"/>
            </a:lvl4pPr>
            <a:lvl5pPr marL="2304288" indent="0">
              <a:buNone/>
              <a:defRPr sz="2016" b="1"/>
            </a:lvl5pPr>
            <a:lvl6pPr marL="2880360" indent="0">
              <a:buNone/>
              <a:defRPr sz="2016" b="1"/>
            </a:lvl6pPr>
            <a:lvl7pPr marL="3456432" indent="0">
              <a:buNone/>
              <a:defRPr sz="2016" b="1"/>
            </a:lvl7pPr>
            <a:lvl8pPr marL="4032504" indent="0">
              <a:buNone/>
              <a:defRPr sz="2016" b="1"/>
            </a:lvl8pPr>
            <a:lvl9pPr marL="4608576" indent="0">
              <a:buNone/>
              <a:defRPr sz="201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8745" y="3156278"/>
            <a:ext cx="5356636" cy="464241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64181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321" b="12482"/>
          <a:stretch/>
        </p:blipFill>
        <p:spPr>
          <a:xfrm>
            <a:off x="66870" y="134021"/>
            <a:ext cx="1990739" cy="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31799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0321" b="12482"/>
          <a:stretch/>
        </p:blipFill>
        <p:spPr>
          <a:xfrm>
            <a:off x="66870" y="134021"/>
            <a:ext cx="1990739" cy="699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55211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76051"/>
            <a:ext cx="4063824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56636" y="1244112"/>
            <a:ext cx="6378744" cy="6140542"/>
          </a:xfrm>
        </p:spPr>
        <p:txBody>
          <a:bodyPr/>
          <a:lstStyle>
            <a:lvl1pPr>
              <a:defRPr sz="4032"/>
            </a:lvl1pPr>
            <a:lvl2pPr>
              <a:defRPr sz="3528"/>
            </a:lvl2pPr>
            <a:lvl3pPr>
              <a:defRPr sz="3024"/>
            </a:lvl3pPr>
            <a:lvl4pPr>
              <a:defRPr sz="2520"/>
            </a:lvl4pPr>
            <a:lvl5pPr>
              <a:defRPr sz="2520"/>
            </a:lvl5pPr>
            <a:lvl6pPr>
              <a:defRPr sz="2520"/>
            </a:lvl6pPr>
            <a:lvl7pPr>
              <a:defRPr sz="2520"/>
            </a:lvl7pPr>
            <a:lvl8pPr>
              <a:defRPr sz="2520"/>
            </a:lvl8pPr>
            <a:lvl9pPr>
              <a:defRPr sz="252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592229"/>
            <a:ext cx="4063824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72" indent="0">
              <a:buNone/>
              <a:defRPr sz="1764"/>
            </a:lvl2pPr>
            <a:lvl3pPr marL="1152144" indent="0">
              <a:buNone/>
              <a:defRPr sz="1512"/>
            </a:lvl3pPr>
            <a:lvl4pPr marL="1728216" indent="0">
              <a:buNone/>
              <a:defRPr sz="1260"/>
            </a:lvl4pPr>
            <a:lvl5pPr marL="2304288" indent="0">
              <a:buNone/>
              <a:defRPr sz="1260"/>
            </a:lvl5pPr>
            <a:lvl6pPr marL="2880360" indent="0">
              <a:buNone/>
              <a:defRPr sz="1260"/>
            </a:lvl6pPr>
            <a:lvl7pPr marL="3456432" indent="0">
              <a:buNone/>
              <a:defRPr sz="1260"/>
            </a:lvl7pPr>
            <a:lvl8pPr marL="4032504" indent="0">
              <a:buNone/>
              <a:defRPr sz="1260"/>
            </a:lvl8pPr>
            <a:lvl9pPr marL="4608576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16901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7890" y="576051"/>
            <a:ext cx="4063824" cy="2016178"/>
          </a:xfrm>
        </p:spPr>
        <p:txBody>
          <a:bodyPr anchor="b"/>
          <a:lstStyle>
            <a:lvl1pPr>
              <a:defRPr sz="4032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56636" y="1244112"/>
            <a:ext cx="6378744" cy="6140542"/>
          </a:xfrm>
        </p:spPr>
        <p:txBody>
          <a:bodyPr anchor="t"/>
          <a:lstStyle>
            <a:lvl1pPr marL="0" indent="0">
              <a:buNone/>
              <a:defRPr sz="4032"/>
            </a:lvl1pPr>
            <a:lvl2pPr marL="576072" indent="0">
              <a:buNone/>
              <a:defRPr sz="3528"/>
            </a:lvl2pPr>
            <a:lvl3pPr marL="1152144" indent="0">
              <a:buNone/>
              <a:defRPr sz="3024"/>
            </a:lvl3pPr>
            <a:lvl4pPr marL="1728216" indent="0">
              <a:buNone/>
              <a:defRPr sz="2520"/>
            </a:lvl4pPr>
            <a:lvl5pPr marL="2304288" indent="0">
              <a:buNone/>
              <a:defRPr sz="2520"/>
            </a:lvl5pPr>
            <a:lvl6pPr marL="2880360" indent="0">
              <a:buNone/>
              <a:defRPr sz="2520"/>
            </a:lvl6pPr>
            <a:lvl7pPr marL="3456432" indent="0">
              <a:buNone/>
              <a:defRPr sz="2520"/>
            </a:lvl7pPr>
            <a:lvl8pPr marL="4032504" indent="0">
              <a:buNone/>
              <a:defRPr sz="2520"/>
            </a:lvl8pPr>
            <a:lvl9pPr marL="4608576" indent="0">
              <a:buNone/>
              <a:defRPr sz="252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7890" y="2592229"/>
            <a:ext cx="4063824" cy="4802425"/>
          </a:xfrm>
        </p:spPr>
        <p:txBody>
          <a:bodyPr/>
          <a:lstStyle>
            <a:lvl1pPr marL="0" indent="0">
              <a:buNone/>
              <a:defRPr sz="2016"/>
            </a:lvl1pPr>
            <a:lvl2pPr marL="576072" indent="0">
              <a:buNone/>
              <a:defRPr sz="1764"/>
            </a:lvl2pPr>
            <a:lvl3pPr marL="1152144" indent="0">
              <a:buNone/>
              <a:defRPr sz="1512"/>
            </a:lvl3pPr>
            <a:lvl4pPr marL="1728216" indent="0">
              <a:buNone/>
              <a:defRPr sz="1260"/>
            </a:lvl4pPr>
            <a:lvl5pPr marL="2304288" indent="0">
              <a:buNone/>
              <a:defRPr sz="1260"/>
            </a:lvl5pPr>
            <a:lvl6pPr marL="2880360" indent="0">
              <a:buNone/>
              <a:defRPr sz="1260"/>
            </a:lvl6pPr>
            <a:lvl7pPr marL="3456432" indent="0">
              <a:buNone/>
              <a:defRPr sz="1260"/>
            </a:lvl7pPr>
            <a:lvl8pPr marL="4032504" indent="0">
              <a:buNone/>
              <a:defRPr sz="1260"/>
            </a:lvl8pPr>
            <a:lvl9pPr marL="4608576" indent="0">
              <a:buNone/>
              <a:defRPr sz="126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2957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66249" y="460043"/>
            <a:ext cx="10867490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249" y="2300203"/>
            <a:ext cx="10867490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6249" y="8008709"/>
            <a:ext cx="2834997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73746" y="8008709"/>
            <a:ext cx="4252496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98742" y="8008709"/>
            <a:ext cx="2834997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51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5E221-E10C-40C7-8143-48F6241B283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67467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sldNum="0" hdr="0" ftr="0" dt="0"/>
  <p:txStyles>
    <p:titleStyle>
      <a:lvl1pPr algn="l" defTabSz="1152144" rtl="0" eaLnBrk="1" latinLnBrk="0" hangingPunct="1">
        <a:lnSpc>
          <a:spcPct val="90000"/>
        </a:lnSpc>
        <a:spcBef>
          <a:spcPct val="0"/>
        </a:spcBef>
        <a:buNone/>
        <a:defRPr sz="55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88036" indent="-288036" algn="l" defTabSz="1152144" rtl="0" eaLnBrk="1" latinLnBrk="0" hangingPunct="1">
        <a:lnSpc>
          <a:spcPct val="90000"/>
        </a:lnSpc>
        <a:spcBef>
          <a:spcPts val="1260"/>
        </a:spcBef>
        <a:buFont typeface="Arial" panose="020B0604020202020204" pitchFamily="34" charset="0"/>
        <a:buChar char="•"/>
        <a:defRPr sz="3528" kern="1200">
          <a:solidFill>
            <a:schemeClr val="tx1"/>
          </a:solidFill>
          <a:latin typeface="+mn-lt"/>
          <a:ea typeface="+mn-ea"/>
          <a:cs typeface="+mn-cs"/>
        </a:defRPr>
      </a:lvl1pPr>
      <a:lvl2pPr marL="864108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3024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2016252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592324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3168396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744468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320540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896612" indent="-288036" algn="l" defTabSz="1152144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152144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3pPr>
      <a:lvl4pPr marL="1728216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4pPr>
      <a:lvl5pPr marL="2304288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5pPr>
      <a:lvl6pPr marL="2880360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6pPr>
      <a:lvl7pPr marL="3456432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7pPr>
      <a:lvl8pPr marL="4032504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8pPr>
      <a:lvl9pPr marL="4608576" algn="l" defTabSz="1152144" rtl="0" eaLnBrk="1" latinLnBrk="0" hangingPunct="1">
        <a:defRPr sz="22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3.jpe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279229"/>
            <a:ext cx="12599988" cy="396061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algn="ctr"/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СТАРТАПЫ И «ГАЗЕЛИ»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критерии отнесения и особенности работы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отдельных субъектов МСП, относимых к категориям</a:t>
            </a:r>
            <a:b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быстрорастущих, высокотехнологичных субъектов МСП – «газелей» – и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стартапов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66654" y="229506"/>
            <a:ext cx="6932077" cy="32258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5786071" y="7680674"/>
            <a:ext cx="1163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2019 год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02152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Прямоугольник 95"/>
          <p:cNvSpPr/>
          <p:nvPr/>
        </p:nvSpPr>
        <p:spPr>
          <a:xfrm>
            <a:off x="6553932" y="996175"/>
            <a:ext cx="6172351" cy="7275255"/>
          </a:xfrm>
          <a:prstGeom prst="rect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Прямоугольник 93"/>
          <p:cNvSpPr/>
          <p:nvPr/>
        </p:nvSpPr>
        <p:spPr>
          <a:xfrm>
            <a:off x="0" y="996175"/>
            <a:ext cx="6479988" cy="3627195"/>
          </a:xfrm>
          <a:prstGeom prst="rect">
            <a:avLst/>
          </a:prstGeom>
          <a:solidFill>
            <a:schemeClr val="accent6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28272" y="-104299"/>
            <a:ext cx="1519523" cy="69124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68181" y="-104299"/>
            <a:ext cx="8167170" cy="751106"/>
          </a:xfrm>
          <a:prstGeom prst="rect">
            <a:avLst/>
          </a:prstGeom>
          <a:noFill/>
        </p:spPr>
        <p:txBody>
          <a:bodyPr wrap="square" lIns="48441" tIns="24220" rIns="0" bIns="24220" rtlCol="0" anchor="ctr">
            <a:noAutofit/>
          </a:bodyPr>
          <a:lstStyle/>
          <a:p>
            <a:pPr defTabSz="375036">
              <a:defRPr/>
            </a:pPr>
            <a:r>
              <a:rPr lang="ru-RU" altLang="ru-RU" sz="1654" b="1" dirty="0">
                <a:solidFill>
                  <a:schemeClr val="accent1"/>
                </a:solidFill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Критерии отбора стартапов АО «Корпорация «МСП»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73944" y="651466"/>
            <a:ext cx="6208898" cy="3447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50072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 Narrow" panose="020B0606020202030204" pitchFamily="34" charset="0"/>
                <a:cs typeface="Arial" pitchFamily="34" charset="0"/>
              </a:rPr>
              <a:t>ОСНОВНЫЕ КРИТЕРИИ*</a:t>
            </a:r>
            <a:endParaRPr lang="ru-RU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33" y="949069"/>
            <a:ext cx="6208898" cy="3598018"/>
          </a:xfrm>
          <a:prstGeom prst="rect">
            <a:avLst/>
          </a:prstGeom>
        </p:spPr>
        <p:txBody>
          <a:bodyPr wrap="square" lIns="0" tIns="88585" rIns="0" bIns="0" anchor="t">
            <a:noAutofit/>
          </a:bodyPr>
          <a:lstStyle/>
          <a:p>
            <a:pPr marL="281277" indent="-281277" algn="just" defTabSz="750072" fontAlgn="base">
              <a:spcBef>
                <a:spcPts val="492"/>
              </a:spcBef>
              <a:spcAft>
                <a:spcPct val="0"/>
              </a:spcAft>
              <a:buFont typeface="+mj-lt"/>
              <a:buAutoNum type="arabicPeriod"/>
            </a:pPr>
            <a:r>
              <a:rPr lang="en-US" sz="1000" dirty="0">
                <a:latin typeface="Arial Narrow" panose="020B0606020202030204" pitchFamily="34" charset="0"/>
                <a:cs typeface="Arial" pitchFamily="34" charset="0"/>
              </a:rPr>
              <a:t>C</a:t>
            </a:r>
            <a:r>
              <a:rPr lang="ru-RU" sz="1000" dirty="0" err="1">
                <a:latin typeface="Arial Narrow" panose="020B0606020202030204" pitchFamily="34" charset="0"/>
                <a:cs typeface="Arial" pitchFamily="34" charset="0"/>
              </a:rPr>
              <a:t>убъект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 МСП, с даты регистрации которого на дату представления заявки на получение гарантии прошло не </a:t>
            </a:r>
            <a:r>
              <a:rPr lang="ru-RU" sz="1000" dirty="0" smtClean="0">
                <a:latin typeface="Arial Narrow" panose="020B0606020202030204" pitchFamily="34" charset="0"/>
                <a:cs typeface="Arial" pitchFamily="34" charset="0"/>
              </a:rPr>
              <a:t>более</a:t>
            </a:r>
            <a:r>
              <a:rPr lang="en-US" sz="1000" dirty="0" smtClean="0">
                <a:latin typeface="Arial Narrow" panose="020B0606020202030204" pitchFamily="34" charset="0"/>
                <a:cs typeface="Arial" pitchFamily="34" charset="0"/>
              </a:rPr>
              <a:t/>
            </a:r>
            <a:br>
              <a:rPr lang="en-US" sz="1000" dirty="0" smtClean="0">
                <a:latin typeface="Arial Narrow" panose="020B0606020202030204" pitchFamily="34" charset="0"/>
                <a:cs typeface="Arial" pitchFamily="34" charset="0"/>
              </a:rPr>
            </a:br>
            <a:r>
              <a:rPr lang="ru-RU" sz="1000" dirty="0" smtClean="0">
                <a:latin typeface="Arial Narrow" panose="020B0606020202030204" pitchFamily="34" charset="0"/>
                <a:cs typeface="Arial" pitchFamily="34" charset="0"/>
              </a:rPr>
              <a:t>5 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лет, или субъект МСП, который с даты государственной регистрации не осуществлял производство (реализацию услуги) или осуществлял в незначительном</a:t>
            </a:r>
            <a:r>
              <a:rPr lang="en-US" sz="1000" dirty="0">
                <a:latin typeface="Arial Narrow" panose="020B0606020202030204" pitchFamily="34" charset="0"/>
                <a:cs typeface="Arial" pitchFamily="34" charset="0"/>
              </a:rPr>
              <a:t>**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 объеме;</a:t>
            </a:r>
          </a:p>
          <a:p>
            <a:pPr marL="281277" indent="-281277" algn="just" defTabSz="750072" fontAlgn="base">
              <a:spcBef>
                <a:spcPts val="492"/>
              </a:spcBef>
              <a:spcAft>
                <a:spcPct val="0"/>
              </a:spcAft>
              <a:buFont typeface="+mj-lt"/>
              <a:buAutoNum type="arabicPeriod"/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Соответствие </a:t>
            </a:r>
            <a:r>
              <a:rPr lang="ru-RU" sz="1000" u="sng" dirty="0">
                <a:latin typeface="Arial Narrow" panose="020B0606020202030204" pitchFamily="34" charset="0"/>
                <a:cs typeface="Arial" pitchFamily="34" charset="0"/>
              </a:rPr>
              <a:t>одному из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 следующих критериев: </a:t>
            </a:r>
          </a:p>
          <a:p>
            <a:pPr marL="518280" indent="-221376" algn="just" defTabSz="750072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Проект реализуется в высокотехнологичных отраслях (информационные технологии, биотехнологии, робототехника, станкостроение, фармацевтика) и (или) в отраслях экономики, в которых реализуются приоритетные направления развития науки, технологий и техники, а также критические технологии Российской Федерации, утвержденные Указом Президента Российской Федерации от 7 июля 2011 г. № 899; </a:t>
            </a:r>
          </a:p>
          <a:p>
            <a:pPr marL="518280" indent="-221376" algn="just" defTabSz="750072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Проект реализуется в приоритетной отрасли экономики с использованием инноваций или высоких технологий, позволяющих вывести на рынок новый продукт или продукт с более высокими качественными характеристиками по сравнению с существующими аналогичными продуктами на рынке или </a:t>
            </a:r>
            <a:r>
              <a:rPr lang="ru-RU" sz="1000" dirty="0" err="1">
                <a:latin typeface="Arial Narrow" panose="020B0606020202030204" pitchFamily="34" charset="0"/>
                <a:cs typeface="Arial" pitchFamily="34" charset="0"/>
              </a:rPr>
              <a:t>экспортно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 ориентированный импортозамещающий продукт;</a:t>
            </a:r>
          </a:p>
          <a:p>
            <a:pPr marL="518280" indent="-221376" algn="just" defTabSz="750072" fontAlgn="base">
              <a:spcAft>
                <a:spcPct val="0"/>
              </a:spcAft>
              <a:buFont typeface="Wingdings" panose="05000000000000000000" pitchFamily="2" charset="2"/>
              <a:buChar char="Ø"/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Проект, реализуемый в приоритетной отрасли экономики, масштабируем***; ежегодный прирост выручки не менее 20% на протяжении последних трех лет или прогноз прироста выручки не менее 20% на протяжении не менее трех лет с момента завершения инвестиционной фазы проекта</a:t>
            </a:r>
            <a:r>
              <a:rPr lang="ru-RU" sz="1000" dirty="0" smtClean="0">
                <a:latin typeface="Arial Narrow" panose="020B0606020202030204" pitchFamily="34" charset="0"/>
                <a:cs typeface="Arial" pitchFamily="34" charset="0"/>
              </a:rPr>
              <a:t>.</a:t>
            </a:r>
            <a:endParaRPr lang="en-US" sz="10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pPr marL="296904" algn="just" defTabSz="750072" fontAlgn="base">
              <a:spcAft>
                <a:spcPct val="0"/>
              </a:spcAft>
            </a:pPr>
            <a:endParaRPr lang="en-US" sz="1000" dirty="0">
              <a:latin typeface="Arial Narrow" panose="020B0606020202030204" pitchFamily="34" charset="0"/>
              <a:cs typeface="Arial" pitchFamily="34" charset="0"/>
            </a:endParaRPr>
          </a:p>
          <a:p>
            <a:pPr marL="296904" algn="just" defTabSz="750072" fontAlgn="base">
              <a:spcAft>
                <a:spcPct val="0"/>
              </a:spcAft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Определение «</a:t>
            </a:r>
            <a:r>
              <a:rPr lang="ru-RU" sz="1000" dirty="0" err="1">
                <a:latin typeface="Arial Narrow" panose="020B0606020202030204" pitchFamily="34" charset="0"/>
                <a:cs typeface="Arial" pitchFamily="34" charset="0"/>
              </a:rPr>
              <a:t>стартап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», закрепленное в нормативных документах Корпорации, соответствует лучшим практикам, что подтверждено исследовательским отчетом НИУ ВШЭ по</a:t>
            </a:r>
          </a:p>
          <a:p>
            <a:pPr marL="296904" algn="just" defTabSz="750072" fontAlgn="base">
              <a:spcAft>
                <a:spcPct val="0"/>
              </a:spcAft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анализу существующих в российской и мировой практиках определений «</a:t>
            </a:r>
            <a:r>
              <a:rPr lang="ru-RU" sz="1000" dirty="0" err="1">
                <a:latin typeface="Arial Narrow" panose="020B0606020202030204" pitchFamily="34" charset="0"/>
                <a:cs typeface="Arial" pitchFamily="34" charset="0"/>
              </a:rPr>
              <a:t>стартап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» от 11.10.2018</a:t>
            </a:r>
            <a:r>
              <a:rPr lang="ru-RU" sz="1000" dirty="0" smtClean="0">
                <a:latin typeface="Arial Narrow" panose="020B0606020202030204" pitchFamily="34" charset="0"/>
                <a:cs typeface="Arial" pitchFamily="34" charset="0"/>
              </a:rPr>
              <a:t>****</a:t>
            </a:r>
            <a:endParaRPr lang="en-US" sz="1000" dirty="0" smtClean="0">
              <a:latin typeface="Arial Narrow" panose="020B0606020202030204" pitchFamily="34" charset="0"/>
              <a:cs typeface="Arial" pitchFamily="34" charset="0"/>
            </a:endParaRPr>
          </a:p>
          <a:p>
            <a:pPr marL="296904" algn="just" defTabSz="750072" fontAlgn="base">
              <a:spcAft>
                <a:spcPct val="0"/>
              </a:spcAft>
            </a:pPr>
            <a:endParaRPr lang="en-US" sz="1000" dirty="0">
              <a:latin typeface="Arial Narrow" panose="020B0606020202030204" pitchFamily="34" charset="0"/>
              <a:cs typeface="Arial" pitchFamily="34" charset="0"/>
            </a:endParaRPr>
          </a:p>
          <a:p>
            <a:pPr marL="296904" algn="just" defTabSz="750072" fontAlgn="base">
              <a:spcAft>
                <a:spcPct val="0"/>
              </a:spcAft>
            </a:pP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Соответствие деятельности субъекта МСП и (или) реализуемого им проекта критериям отнесения к </a:t>
            </a:r>
            <a:r>
              <a:rPr lang="ru-RU" sz="1000" dirty="0" err="1">
                <a:latin typeface="Arial Narrow" panose="020B0606020202030204" pitchFamily="34" charset="0"/>
                <a:cs typeface="Arial" pitchFamily="34" charset="0"/>
              </a:rPr>
              <a:t>Стартапу</a:t>
            </a:r>
            <a:r>
              <a:rPr lang="ru-RU" sz="1000" dirty="0">
                <a:latin typeface="Arial Narrow" panose="020B0606020202030204" pitchFamily="34" charset="0"/>
                <a:cs typeface="Arial" pitchFamily="34" charset="0"/>
              </a:rPr>
              <a:t> </a:t>
            </a:r>
            <a:r>
              <a:rPr lang="ru-RU" sz="1000" b="1" dirty="0">
                <a:latin typeface="Arial Narrow" panose="020B0606020202030204" pitchFamily="34" charset="0"/>
                <a:cs typeface="Arial" pitchFamily="34" charset="0"/>
              </a:rPr>
              <a:t>подтверждается заключением экспертной организации</a:t>
            </a:r>
            <a:r>
              <a:rPr lang="ru-RU" sz="1000" b="1" dirty="0" smtClean="0">
                <a:latin typeface="Arial Narrow" panose="020B0606020202030204" pitchFamily="34" charset="0"/>
                <a:cs typeface="Arial" pitchFamily="34" charset="0"/>
              </a:rPr>
              <a:t>.</a:t>
            </a:r>
            <a:endParaRPr lang="en-US" sz="10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896" y="5102538"/>
            <a:ext cx="6192935" cy="1997810"/>
          </a:xfrm>
          <a:prstGeom prst="rect">
            <a:avLst/>
          </a:prstGeom>
          <a:noFill/>
        </p:spPr>
        <p:txBody>
          <a:bodyPr wrap="square" lIns="0" rIns="0" rtlCol="0">
            <a:noAutofit/>
          </a:bodyPr>
          <a:lstStyle/>
          <a:p>
            <a:r>
              <a:rPr lang="ru-RU" sz="1000" dirty="0">
                <a:latin typeface="Arial Narrow" panose="020B0606020202030204" pitchFamily="34" charset="0"/>
              </a:rPr>
              <a:t>В соответствии с Законом № 223-ФЗ Правительством РФ определены </a:t>
            </a:r>
            <a:r>
              <a:rPr lang="ru-RU" sz="1000" b="1" dirty="0" smtClean="0">
                <a:latin typeface="Arial Narrow" panose="020B0606020202030204" pitchFamily="34" charset="0"/>
              </a:rPr>
              <a:t>94 </a:t>
            </a:r>
            <a:r>
              <a:rPr lang="ru-RU" sz="1000" b="1" dirty="0">
                <a:latin typeface="Arial Narrow" panose="020B0606020202030204" pitchFamily="34" charset="0"/>
              </a:rPr>
              <a:t>крупнейших заказчика</a:t>
            </a:r>
            <a:r>
              <a:rPr lang="ru-RU" sz="1000" dirty="0">
                <a:latin typeface="Arial Narrow" panose="020B0606020202030204" pitchFamily="34" charset="0"/>
              </a:rPr>
              <a:t>, которые обязаны обеспечить прирост годового объема закупок инновационной, высокотехнологичной продукции у субъектов МСП не менее 5% по сравнению с предыдущим годом. </a:t>
            </a:r>
          </a:p>
          <a:p>
            <a:r>
              <a:rPr lang="ru-RU" sz="1000" dirty="0">
                <a:latin typeface="Arial Narrow" panose="020B0606020202030204" pitchFamily="34" charset="0"/>
              </a:rPr>
              <a:t>В целях участия в закупке, необходимо соответствовать требованиям, установленным документацией о закупке, в том числе в части: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 err="1">
                <a:latin typeface="Arial Narrow" panose="020B0606020202030204" pitchFamily="34" charset="0"/>
              </a:rPr>
              <a:t>непроведение</a:t>
            </a:r>
            <a:r>
              <a:rPr lang="ru-RU" sz="900" dirty="0">
                <a:latin typeface="Arial Narrow" panose="020B0606020202030204" pitchFamily="34" charset="0"/>
              </a:rPr>
              <a:t> ликвидации и отсутствие решения арбитражного суда о признании субъекта малого и среднего предпринимательства банкротом и об открытии конкурсного производства;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 err="1">
                <a:latin typeface="Arial Narrow" panose="020B0606020202030204" pitchFamily="34" charset="0"/>
              </a:rPr>
              <a:t>неприостановление</a:t>
            </a:r>
            <a:r>
              <a:rPr lang="ru-RU" sz="900" dirty="0">
                <a:latin typeface="Arial Narrow" panose="020B0606020202030204" pitchFamily="34" charset="0"/>
              </a:rPr>
              <a:t> деятельности в порядке, установленном Кодексом Российской Федерации об административных правонарушениях, на дату заключения договора присоединения;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Narrow" panose="020B0606020202030204" pitchFamily="34" charset="0"/>
              </a:rPr>
              <a:t>отсутствие у недоимки по налогам, сборам, задолженности по иным обязательным платежам в бюджеты бюджетной системы Российской Федерации;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Narrow" panose="020B0606020202030204" pitchFamily="34" charset="0"/>
              </a:rPr>
              <a:t>отсутствие судимости за преступления в сфере экономики и (или) преступления, предусмотренные статьями 289, 290, 291, 2911 Уголовного кодекса Российской Федерации, а также неприменение в отношении указанных физических лиц наказания в виде лишения права занимать определенные должности или заниматься определенной деятельностью, которые связаны с поставкой товара, выполнением работы, оказанием услуги, являющихся объектом осуществляемой закупки, и административного наказания в виде дисквалификации;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Narrow" panose="020B0606020202030204" pitchFamily="34" charset="0"/>
              </a:rPr>
              <a:t>отсутствие сведений в реестрах недобросовестных поставщиков, предусмотренных Федеральным законом от 18 июля 2011 № 223-ФЗ </a:t>
            </a:r>
            <a:br>
              <a:rPr lang="ru-RU" sz="900" dirty="0">
                <a:latin typeface="Arial Narrow" panose="020B0606020202030204" pitchFamily="34" charset="0"/>
              </a:rPr>
            </a:br>
            <a:r>
              <a:rPr lang="ru-RU" sz="900" dirty="0">
                <a:latin typeface="Arial Narrow" panose="020B0606020202030204" pitchFamily="34" charset="0"/>
              </a:rPr>
              <a:t>«О закупках товаров, работ, услуг отдельными видами юридических лиц» и Федеральным  законом от 5 апреля 2013 г. № 44-ФЗ «О контрактной системе в сфере закупок товаров, работ, услуг для обеспечения государственных и муниципальных нужд»;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Narrow" panose="020B0606020202030204" pitchFamily="34" charset="0"/>
              </a:rPr>
              <a:t>участник закупки не является офшорной компанией;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900" dirty="0">
                <a:latin typeface="Arial Narrow" panose="020B0606020202030204" pitchFamily="34" charset="0"/>
              </a:rPr>
              <a:t>отсутствие у участника закупки ограничений для участия в закупках, установленных законодательством Российской Федерации.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479988" y="8271430"/>
            <a:ext cx="61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0072" fontAlgn="base">
              <a:spcBef>
                <a:spcPct val="0"/>
              </a:spcBef>
              <a:spcAft>
                <a:spcPct val="0"/>
              </a:spcAft>
            </a:pPr>
            <a:r>
              <a:rPr lang="ru-RU" sz="600" dirty="0" smtClean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***</a:t>
            </a:r>
            <a:r>
              <a:rPr lang="ru-RU" sz="6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масштабируемость – возможность увеличения объемов бизнеса за счет его территориального расширения и (или) пропорционально вложенным ресурсам</a:t>
            </a:r>
          </a:p>
          <a:p>
            <a:pPr defTabSz="750072" fontAlgn="base">
              <a:spcBef>
                <a:spcPct val="0"/>
              </a:spcBef>
              <a:spcAft>
                <a:spcPct val="0"/>
              </a:spcAft>
            </a:pPr>
            <a:r>
              <a:rPr lang="ru-RU" sz="6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**** Договор </a:t>
            </a:r>
            <a:r>
              <a:rPr lang="ru-RU" sz="600" kern="0" dirty="0">
                <a:latin typeface="Arial Narrow" panose="020B0606020202030204" pitchFamily="34" charset="0"/>
              </a:rPr>
              <a:t>№ Д-95 от 21.08.2018 г.</a:t>
            </a:r>
            <a:endParaRPr lang="ru-RU" sz="600" dirty="0">
              <a:latin typeface="Arial Narrow" panose="020B0606020202030204" pitchFamily="34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0" y="577864"/>
            <a:ext cx="1259998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-73944" y="8271430"/>
            <a:ext cx="612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50072" fontAlgn="base">
              <a:spcBef>
                <a:spcPct val="0"/>
              </a:spcBef>
              <a:spcAft>
                <a:spcPct val="0"/>
              </a:spcAft>
            </a:pPr>
            <a:r>
              <a:rPr lang="ru-RU" sz="600" dirty="0">
                <a:latin typeface="Arial Narrow" panose="020B0606020202030204" pitchFamily="34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*</a:t>
            </a:r>
            <a:r>
              <a:rPr lang="ru-RU" sz="600" dirty="0">
                <a:latin typeface="Arial Narrow" panose="020B0606020202030204" pitchFamily="34" charset="0"/>
                <a:cs typeface="Arial" pitchFamily="34" charset="0"/>
              </a:rPr>
              <a:t>согласно Правилам взаимодействия банков с АО «Корпорация «МСП»</a:t>
            </a:r>
            <a:endParaRPr lang="en-US" sz="600" dirty="0">
              <a:latin typeface="Arial Narrow" panose="020B0606020202030204" pitchFamily="34" charset="0"/>
              <a:cs typeface="Arial" pitchFamily="34" charset="0"/>
            </a:endParaRPr>
          </a:p>
          <a:p>
            <a:pPr defTabSz="750072" fontAlgn="base">
              <a:spcBef>
                <a:spcPct val="0"/>
              </a:spcBef>
              <a:spcAft>
                <a:spcPct val="0"/>
              </a:spcAft>
            </a:pPr>
            <a:r>
              <a:rPr lang="en-US" sz="600" dirty="0">
                <a:latin typeface="Arial Narrow" panose="020B0606020202030204" pitchFamily="34" charset="0"/>
                <a:cs typeface="Arial" pitchFamily="34" charset="0"/>
              </a:rPr>
              <a:t>**</a:t>
            </a:r>
            <a:r>
              <a:rPr lang="ru-RU" sz="600" dirty="0">
                <a:latin typeface="Arial Narrow" panose="020B0606020202030204" pitchFamily="34" charset="0"/>
                <a:cs typeface="Arial" pitchFamily="34" charset="0"/>
              </a:rPr>
              <a:t>незначительный объем производства (реализации услуги) определяется как доля менее 25% от максимального объема производства (реализации услуги), запланированного бизнес-планом </a:t>
            </a:r>
            <a:r>
              <a:rPr lang="ru-RU" sz="600" dirty="0" smtClean="0">
                <a:latin typeface="Arial Narrow" panose="020B0606020202030204" pitchFamily="34" charset="0"/>
                <a:cs typeface="Arial" pitchFamily="34" charset="0"/>
              </a:rPr>
              <a:t>проекта</a:t>
            </a:r>
            <a:endParaRPr lang="ru-RU" sz="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391090" y="651466"/>
            <a:ext cx="6208898" cy="3447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50072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 Narrow" panose="020B0606020202030204" pitchFamily="34" charset="0"/>
                <a:cs typeface="Arial" pitchFamily="34" charset="0"/>
              </a:rPr>
              <a:t>ФИНАНСОВЫЕ КРИТЕРИИ</a:t>
            </a:r>
            <a:endParaRPr lang="ru-RU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553932" y="949069"/>
            <a:ext cx="5797506" cy="732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t">
            <a:noAutofit/>
          </a:bodyPr>
          <a:lstStyle/>
          <a:p>
            <a:pPr algn="just" defTabSz="1218602"/>
            <a:r>
              <a:rPr lang="ru-RU" sz="1000" b="1" i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Инвестиционные цели</a:t>
            </a:r>
            <a:endParaRPr lang="en-US" sz="1000" b="1" i="1" dirty="0" smtClean="0">
              <a:solidFill>
                <a:srgbClr val="FF0000"/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соответствия критериям 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стартапа*: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получение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заключения независимой экспертной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организации</a:t>
            </a:r>
          </a:p>
          <a:p>
            <a:pPr algn="just" defTabSz="1218602"/>
            <a:endParaRPr lang="ru-RU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финансовой устойчивости проекта: 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экономической целесообразности реализации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проекта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адекватности предпосылок, заложенных в финансовую модель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проекта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возможности обслуживания долга за счет потоков проекта 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достаточности собственных средств</a:t>
            </a:r>
          </a:p>
          <a:p>
            <a:pPr algn="just" defTabSz="1218602"/>
            <a:endParaRPr lang="ru-RU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маркетингового окружения 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и подтверждение рынка сбыта</a:t>
            </a:r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: </a:t>
            </a:r>
          </a:p>
          <a:p>
            <a:pPr algn="just" defTabSz="1218602"/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сбыта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динамика 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целевого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рынка (</a:t>
            </a: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при необходимости предоставление Инициатором отчета о независимой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маркетинговой экспертизе проекта)</a:t>
            </a:r>
            <a:endParaRPr lang="ru-RU" sz="10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уровень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конкуренции</a:t>
            </a:r>
          </a:p>
          <a:p>
            <a:pPr algn="just" defTabSz="1218602"/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возможность диверсификации клиентской </a:t>
            </a:r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базы</a:t>
            </a:r>
            <a:endParaRPr lang="en-US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endParaRPr lang="ru-RU" sz="5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технической реализуемости проекта: 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технологии и достаточности бюджета (при необходимости предоставление Инициатором отчета о независимой технологической экспертизе проекта)</a:t>
            </a:r>
          </a:p>
          <a:p>
            <a:pPr algn="just" defTabSz="1218602"/>
            <a:endParaRPr lang="ru-RU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обоснованности бюджета: </a:t>
            </a:r>
          </a:p>
          <a:p>
            <a:pPr algn="just" defTabSz="1218602"/>
            <a:r>
              <a:rPr lang="ru-RU" sz="1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инвестиционных затрат и ключевых договоров проекта</a:t>
            </a:r>
          </a:p>
          <a:p>
            <a:pPr algn="just" defTabSz="1218602"/>
            <a:endParaRPr lang="ru-RU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опыта ключевых инициаторов и членов команды: </a:t>
            </a:r>
            <a:endParaRPr lang="ru-RU" sz="1000" b="1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dirty="0" smtClean="0">
                <a:latin typeface="Arial Narrow" panose="020B0606020202030204" pitchFamily="34" charset="0"/>
              </a:rPr>
              <a:t>опыт </a:t>
            </a:r>
            <a:r>
              <a:rPr lang="ru-RU" sz="1000" dirty="0">
                <a:latin typeface="Arial Narrow" panose="020B0606020202030204" pitchFamily="34" charset="0"/>
              </a:rPr>
              <a:t>работы в бизнесе и (или) отрасли реализации </a:t>
            </a:r>
            <a:r>
              <a:rPr lang="ru-RU" sz="1000" dirty="0" smtClean="0">
                <a:latin typeface="Arial Narrow" panose="020B0606020202030204" pitchFamily="34" charset="0"/>
              </a:rPr>
              <a:t>проекта</a:t>
            </a:r>
          </a:p>
          <a:p>
            <a:pPr algn="just" defTabSz="1218602"/>
            <a:r>
              <a:rPr lang="ru-RU" sz="1000" dirty="0" smtClean="0">
                <a:latin typeface="Arial Narrow" panose="020B0606020202030204" pitchFamily="34" charset="0"/>
              </a:rPr>
              <a:t>наличие </a:t>
            </a:r>
            <a:r>
              <a:rPr lang="ru-RU" sz="1000" dirty="0">
                <a:latin typeface="Arial Narrow" panose="020B0606020202030204" pitchFamily="34" charset="0"/>
              </a:rPr>
              <a:t>опыта в реализации сопоставимых </a:t>
            </a:r>
            <a:r>
              <a:rPr lang="ru-RU" sz="1000" dirty="0" smtClean="0">
                <a:latin typeface="Arial Narrow" panose="020B0606020202030204" pitchFamily="34" charset="0"/>
              </a:rPr>
              <a:t>проектов</a:t>
            </a:r>
          </a:p>
          <a:p>
            <a:pPr algn="just" defTabSz="1218602"/>
            <a:r>
              <a:rPr lang="ru-RU" sz="1000" dirty="0" smtClean="0">
                <a:latin typeface="Arial Narrow" panose="020B0606020202030204" pitchFamily="34" charset="0"/>
              </a:rPr>
              <a:t>наличие </a:t>
            </a:r>
            <a:r>
              <a:rPr lang="ru-RU" sz="1000" dirty="0">
                <a:latin typeface="Arial Narrow" panose="020B0606020202030204" pitchFamily="34" charset="0"/>
              </a:rPr>
              <a:t>ключевых специалистов в составе команды </a:t>
            </a:r>
            <a:r>
              <a:rPr lang="ru-RU" sz="1000" dirty="0" smtClean="0">
                <a:latin typeface="Arial Narrow" panose="020B0606020202030204" pitchFamily="34" charset="0"/>
              </a:rPr>
              <a:t>проекта</a:t>
            </a:r>
          </a:p>
          <a:p>
            <a:pPr algn="just" defTabSz="1218602"/>
            <a:r>
              <a:rPr lang="ru-RU" sz="1000" dirty="0" smtClean="0">
                <a:latin typeface="Arial Narrow" panose="020B0606020202030204" pitchFamily="34" charset="0"/>
              </a:rPr>
              <a:t>деловая репутация бенефициаров</a:t>
            </a:r>
          </a:p>
          <a:p>
            <a:pPr algn="just" defTabSz="1218602"/>
            <a:endParaRPr lang="ru-RU" sz="5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i="1" dirty="0">
                <a:solidFill>
                  <a:srgbClr val="FF0000"/>
                </a:solidFill>
                <a:latin typeface="Arial Narrow" panose="020B0606020202030204" pitchFamily="34" charset="0"/>
              </a:rPr>
              <a:t>Пополнение оборотных средств</a:t>
            </a:r>
          </a:p>
          <a:p>
            <a:pPr lvl="0" defTabSz="1218602"/>
            <a:r>
              <a:rPr lang="ru-RU" sz="1000" u="sng" dirty="0">
                <a:solidFill>
                  <a:srgbClr val="000000">
                    <a:lumMod val="75000"/>
                    <a:lumOff val="25000"/>
                  </a:srgbClr>
                </a:solidFill>
                <a:latin typeface="Arial Narrow" panose="020B0606020202030204" pitchFamily="34" charset="0"/>
              </a:rPr>
              <a:t>На инвестиционной фазе (отсутствие выручки)</a:t>
            </a:r>
          </a:p>
          <a:p>
            <a:pPr lvl="0" defTabSz="1218602"/>
            <a:endParaRPr lang="ru-RU" sz="500" dirty="0">
              <a:solidFill>
                <a:srgbClr val="000000">
                  <a:lumMod val="75000"/>
                  <a:lumOff val="25000"/>
                </a:srgbClr>
              </a:solidFill>
              <a:latin typeface="Arial Narrow" panose="020B0606020202030204" pitchFamily="34" charset="0"/>
            </a:endParaRPr>
          </a:p>
          <a:p>
            <a:pPr algn="just" defTabSz="1218602">
              <a:spcAft>
                <a:spcPts val="0"/>
              </a:spcAft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соответствия критериям </a:t>
            </a:r>
            <a:r>
              <a:rPr lang="ru-RU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стартапа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*: </a:t>
            </a:r>
          </a:p>
          <a:p>
            <a:pPr algn="just" defTabSz="1218602">
              <a:spcAft>
                <a:spcPts val="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получение заключения независимой экспертной организации</a:t>
            </a:r>
          </a:p>
          <a:p>
            <a:pPr algn="just" defTabSz="1218602">
              <a:spcAft>
                <a:spcPts val="0"/>
              </a:spcAft>
            </a:pPr>
            <a:endParaRPr lang="ru-RU" sz="5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>
              <a:spcAft>
                <a:spcPts val="0"/>
              </a:spcAft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потребности в оборотном капитале </a:t>
            </a:r>
          </a:p>
          <a:p>
            <a:pPr algn="just" defTabSz="1218602">
              <a:spcAft>
                <a:spcPts val="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основании финансовой модели проекта</a:t>
            </a:r>
          </a:p>
          <a:p>
            <a:pPr algn="just" defTabSz="1218602">
              <a:spcAft>
                <a:spcPts val="0"/>
              </a:spcAft>
            </a:pPr>
            <a:endParaRPr lang="ru-RU" sz="5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>
              <a:spcAft>
                <a:spcPts val="0"/>
              </a:spcAft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Комплексная оценка проекта </a:t>
            </a:r>
          </a:p>
          <a:p>
            <a:pPr algn="just" defTabSz="1218602">
              <a:spcAft>
                <a:spcPts val="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аналогично подходу при финансировании на инвестиционные цели</a:t>
            </a:r>
          </a:p>
          <a:p>
            <a:pPr algn="just" defTabSz="1218602">
              <a:spcAft>
                <a:spcPts val="0"/>
              </a:spcAft>
            </a:pPr>
            <a:endParaRPr lang="ru-RU" sz="5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>
              <a:spcAft>
                <a:spcPts val="0"/>
              </a:spcAft>
            </a:pPr>
            <a:r>
              <a:rPr lang="ru-RU" sz="10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эксплуатационной фазе (наличие выручки и истории деятельности)</a:t>
            </a:r>
          </a:p>
          <a:p>
            <a:pPr algn="just" defTabSz="1218602">
              <a:spcAft>
                <a:spcPts val="0"/>
              </a:spcAft>
            </a:pPr>
            <a:endParaRPr lang="ru-RU" sz="500" u="sng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>
              <a:spcAft>
                <a:spcPts val="0"/>
              </a:spcAft>
            </a:pP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Подтверждение соответствия критериям </a:t>
            </a:r>
            <a:r>
              <a:rPr lang="ru-RU" sz="10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стартапа</a:t>
            </a:r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*: </a:t>
            </a:r>
          </a:p>
          <a:p>
            <a:pPr algn="just" defTabSz="1218602">
              <a:spcAft>
                <a:spcPts val="0"/>
              </a:spcAft>
            </a:pPr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получение заключения независимой экспертной организации</a:t>
            </a:r>
          </a:p>
          <a:p>
            <a:pPr algn="just" defTabSz="1218602"/>
            <a:endParaRPr lang="ru-RU" sz="500" b="1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потребности в оборотном капитале </a:t>
            </a:r>
          </a:p>
          <a:p>
            <a:pPr algn="just" defTabSz="1218602"/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основании финансовой модели проекта и фактических показателей деятельности </a:t>
            </a:r>
          </a:p>
          <a:p>
            <a:pPr algn="just" defTabSz="1218602"/>
            <a:endParaRPr lang="ru-RU" sz="500" dirty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  <a:p>
            <a:pPr algn="just" defTabSz="1218602"/>
            <a:r>
              <a:rPr lang="ru-RU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Оценка финансовой устойчивости компании </a:t>
            </a:r>
          </a:p>
          <a:p>
            <a:pPr algn="just" defTabSz="1218602"/>
            <a:r>
              <a:rPr lang="ru-RU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Narrow" panose="020B0606020202030204" pitchFamily="34" charset="0"/>
              </a:rPr>
              <a:t>на основании фактических показателей деятельности.</a:t>
            </a:r>
          </a:p>
          <a:p>
            <a:pPr algn="just" defTabSz="1218602"/>
            <a:endParaRPr lang="ru-RU" sz="1000" dirty="0" smtClean="0">
              <a:solidFill>
                <a:schemeClr val="tx1">
                  <a:lumMod val="75000"/>
                  <a:lumOff val="2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2933" y="4741263"/>
            <a:ext cx="6208898" cy="3447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 defTabSz="750072"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latin typeface="Arial Narrow" panose="020B0606020202030204" pitchFamily="34" charset="0"/>
                <a:cs typeface="Arial" pitchFamily="34" charset="0"/>
              </a:rPr>
              <a:t>КРИТЕРИИ ДЛЯ УЧАСТИЯ В ЗАКУПКАХ</a:t>
            </a:r>
            <a:endParaRPr lang="ru-RU" sz="1600" dirty="0"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-7477" y="5078443"/>
            <a:ext cx="6479988" cy="3168892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97" name="Рисунок 9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782001" y="675288"/>
            <a:ext cx="347942" cy="269122"/>
          </a:xfrm>
          <a:prstGeom prst="rect">
            <a:avLst/>
          </a:prstGeom>
        </p:spPr>
      </p:pic>
      <p:pic>
        <p:nvPicPr>
          <p:cNvPr id="98" name="Рисунок 9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241086" y="663586"/>
            <a:ext cx="300329" cy="300329"/>
          </a:xfrm>
          <a:prstGeom prst="rect">
            <a:avLst/>
          </a:prstGeom>
        </p:spPr>
      </p:pic>
      <p:pic>
        <p:nvPicPr>
          <p:cNvPr id="99" name="Рисунок 9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7123" y="4712398"/>
            <a:ext cx="372081" cy="294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0423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Прямоугольник 36"/>
          <p:cNvSpPr/>
          <p:nvPr/>
        </p:nvSpPr>
        <p:spPr>
          <a:xfrm>
            <a:off x="-33571" y="7025981"/>
            <a:ext cx="12599988" cy="1292255"/>
          </a:xfrm>
          <a:prstGeom prst="rect">
            <a:avLst/>
          </a:prstGeom>
          <a:solidFill>
            <a:schemeClr val="accent2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-33571" y="2498160"/>
            <a:ext cx="12599988" cy="1386760"/>
          </a:xfrm>
          <a:prstGeom prst="rect">
            <a:avLst/>
          </a:prstGeom>
          <a:solidFill>
            <a:schemeClr val="accent6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0" y="944550"/>
            <a:ext cx="12599988" cy="7159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342922"/>
            <a:r>
              <a:rPr lang="ru-RU" sz="1351" dirty="0">
                <a:latin typeface="Arial Narrow" panose="020B0606020202030204" pitchFamily="34" charset="0"/>
                <a:ea typeface="Calibri" panose="020F0502020204030204" pitchFamily="34" charset="0"/>
              </a:rPr>
              <a:t>В целях оказания консолидированной поддержки быстрорастущим инновационным, высокотехнологичным субъектам МСП специально созданной рабочей группой с участием АО «Корпорация «МСП» и институтов развития в сфере инноваций утверждены разработанные с учетом мирового </a:t>
            </a:r>
            <a:br>
              <a:rPr lang="ru-RU" sz="1351" dirty="0">
                <a:latin typeface="Arial Narrow" panose="020B0606020202030204" pitchFamily="34" charset="0"/>
                <a:ea typeface="Calibri" panose="020F0502020204030204" pitchFamily="34" charset="0"/>
              </a:rPr>
            </a:br>
            <a:r>
              <a:rPr lang="ru-RU" sz="1351" b="1" dirty="0">
                <a:solidFill>
                  <a:srgbClr val="FF0000"/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15 критериев  </a:t>
            </a:r>
            <a:r>
              <a:rPr lang="ru-RU" sz="1351" dirty="0">
                <a:latin typeface="Arial Narrow" panose="020B0606020202030204" pitchFamily="34" charset="0"/>
                <a:ea typeface="Calibri" panose="020F0502020204030204" pitchFamily="34" charset="0"/>
              </a:rPr>
              <a:t>(5 основных критериев и 10 дополнительных критериев)</a:t>
            </a:r>
            <a:endParaRPr lang="ru-RU" sz="1351" dirty="0">
              <a:latin typeface="Arial Narrow" panose="020B0606020202030204" pitchFamily="34" charset="0"/>
            </a:endParaRPr>
          </a:p>
        </p:txBody>
      </p:sp>
      <p:sp>
        <p:nvSpPr>
          <p:cNvPr id="11" name="Параллелограмм 10"/>
          <p:cNvSpPr/>
          <p:nvPr/>
        </p:nvSpPr>
        <p:spPr>
          <a:xfrm>
            <a:off x="-128272" y="1835828"/>
            <a:ext cx="6480000" cy="661395"/>
          </a:xfrm>
          <a:prstGeom prst="parallelogram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 smtClean="0"/>
              <a:t>           ОСНОВНЫХ КРИТЕРИЕВ</a:t>
            </a:r>
            <a:endParaRPr lang="ru-RU" sz="1600" dirty="0"/>
          </a:p>
        </p:txBody>
      </p:sp>
      <p:sp>
        <p:nvSpPr>
          <p:cNvPr id="12" name="TextBox 11"/>
          <p:cNvSpPr txBox="1"/>
          <p:nvPr/>
        </p:nvSpPr>
        <p:spPr>
          <a:xfrm>
            <a:off x="287070" y="170486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/>
              <a:t>5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-33571" y="2611956"/>
            <a:ext cx="12444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/>
              <a:t>отнесение к субъектам МСП и наличие сведений о юридическом лице или индивидуальном предпринимателе в Едином реестре субъектов МСП, ведение которого осуществляется ФНС России;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/>
              <a:t>осуществление деятельности </a:t>
            </a:r>
            <a:r>
              <a:rPr lang="ru-RU" sz="1200" b="1" dirty="0"/>
              <a:t>не менее 3 лет</a:t>
            </a:r>
            <a:r>
              <a:rPr lang="ru-RU" sz="1200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/>
              <a:t>среднегодовой </a:t>
            </a:r>
            <a:r>
              <a:rPr lang="ru-RU" sz="1200" b="1" dirty="0"/>
              <a:t>темп роста выручки </a:t>
            </a:r>
            <a:r>
              <a:rPr lang="ru-RU" sz="1200" dirty="0"/>
              <a:t>за последние 3 года </a:t>
            </a:r>
            <a:r>
              <a:rPr lang="ru-RU" sz="1200" b="1" dirty="0"/>
              <a:t>не менее 20 </a:t>
            </a:r>
            <a:r>
              <a:rPr lang="ru-RU" sz="1200" dirty="0"/>
              <a:t>%;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b="1" dirty="0"/>
              <a:t>вид деятельности </a:t>
            </a:r>
            <a:r>
              <a:rPr lang="ru-RU" sz="1200" dirty="0"/>
              <a:t>субъекта МСП </a:t>
            </a:r>
            <a:r>
              <a:rPr lang="ru-RU" sz="1200" b="1" dirty="0"/>
              <a:t>соответствует приоритетным отраслям</a:t>
            </a:r>
            <a:r>
              <a:rPr lang="ru-RU" sz="1200" dirty="0"/>
              <a:t>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200" dirty="0"/>
              <a:t>наличие документов, подтверждающих </a:t>
            </a:r>
            <a:r>
              <a:rPr lang="ru-RU" sz="1200" b="1" dirty="0"/>
              <a:t>права субъекта МСП на результаты интеллектуальной деятельности </a:t>
            </a:r>
            <a:r>
              <a:rPr lang="ru-RU" sz="1200" dirty="0"/>
              <a:t>при наличии)</a:t>
            </a:r>
          </a:p>
        </p:txBody>
      </p:sp>
      <p:sp>
        <p:nvSpPr>
          <p:cNvPr id="14" name="Параллелограмм 13"/>
          <p:cNvSpPr/>
          <p:nvPr/>
        </p:nvSpPr>
        <p:spPr>
          <a:xfrm>
            <a:off x="-217844" y="4044715"/>
            <a:ext cx="12608105" cy="719191"/>
          </a:xfrm>
          <a:prstGeom prst="parallelogram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ru-RU" sz="1600" dirty="0" smtClean="0"/>
              <a:t>ДОПОЛНИТЕЛЬНЫХ КРИТЕРИЯ,</a:t>
            </a:r>
            <a:br>
              <a:rPr lang="ru-RU" sz="1600" dirty="0" smtClean="0"/>
            </a:br>
            <a:r>
              <a:rPr lang="ru-RU" sz="1600" dirty="0" smtClean="0"/>
              <a:t>подтверждающих </a:t>
            </a:r>
            <a:r>
              <a:rPr lang="ru-RU" sz="1600" dirty="0"/>
              <a:t>отнесение к инновационным, высокотехнологичным субъектам МСП</a:t>
            </a:r>
            <a:r>
              <a:rPr lang="ru-RU" sz="1600" dirty="0">
                <a:sym typeface="Symbol" panose="05050102010706020507" pitchFamily="18" charset="2"/>
              </a:rPr>
              <a:t> </a:t>
            </a:r>
            <a:r>
              <a:rPr lang="ru-RU" sz="1600" dirty="0"/>
              <a:t>(при наличии):</a:t>
            </a:r>
            <a:endParaRPr lang="ru-RU" sz="1600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301245" y="3842921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4</a:t>
            </a:r>
            <a:endParaRPr lang="ru-RU" sz="5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-33571" y="4685684"/>
            <a:ext cx="125999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наличие </a:t>
            </a:r>
            <a:r>
              <a:rPr lang="ru-RU" sz="1200" b="1" dirty="0"/>
              <a:t>договоров, заключенных с крупнейшими и иными заказчиками</a:t>
            </a:r>
            <a:r>
              <a:rPr lang="ru-RU" sz="1200" dirty="0"/>
              <a:t>, в том числе на закупку инновационной, высокотехнологичной продукции (при наличии);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наличие договоров (контракты) </a:t>
            </a:r>
            <a:r>
              <a:rPr lang="ru-RU" sz="1200" b="1" dirty="0"/>
              <a:t>на создание, передачу и использование научной и (или) научно-технической продукции</a:t>
            </a:r>
            <a:r>
              <a:rPr lang="ru-RU" sz="1200" dirty="0"/>
              <a:t>, оказание научных, научно-технических, инженерно-консультационных и иных услуг;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участие в реализации инновационных проектов и программ, реализуемых федеральными и региональными инновационными площадками, составляющими </a:t>
            </a:r>
            <a:r>
              <a:rPr lang="ru-RU" sz="1200" b="1" dirty="0"/>
              <a:t>инновационную инфраструктуру в сфере образования</a:t>
            </a:r>
            <a:r>
              <a:rPr lang="ru-RU" sz="1200" dirty="0"/>
              <a:t>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субъект МСП относится </a:t>
            </a:r>
            <a:r>
              <a:rPr lang="ru-RU" sz="1200" b="1" dirty="0"/>
              <a:t>к хозяйственным обществам и хозяйственным партнерствам, которые созданы бюджетными научными учреждениями, автономными научными учреждениями, образовательными организациями высшего образования</a:t>
            </a:r>
            <a:endParaRPr lang="ru-RU" sz="1200" dirty="0"/>
          </a:p>
        </p:txBody>
      </p:sp>
      <p:sp>
        <p:nvSpPr>
          <p:cNvPr id="17" name="Параллелограмм 16"/>
          <p:cNvSpPr/>
          <p:nvPr/>
        </p:nvSpPr>
        <p:spPr>
          <a:xfrm>
            <a:off x="-196925" y="6284299"/>
            <a:ext cx="12608105" cy="719191"/>
          </a:xfrm>
          <a:prstGeom prst="parallelogram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>
              <a:spcAft>
                <a:spcPts val="0"/>
              </a:spcAft>
            </a:pPr>
            <a:r>
              <a:rPr lang="ru-RU" sz="1600" dirty="0"/>
              <a:t>дополнительных критериев, которые связаны с оценкой финансового состояния или деятельности органов управления субъектов МСП и при соблюдении которых может быть оказана финансовая поддержка :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01245" y="6140584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/>
              <a:t>6</a:t>
            </a:r>
            <a:endParaRPr lang="ru-RU" sz="5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-20919" y="7130607"/>
            <a:ext cx="125873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субъект МСП является </a:t>
            </a:r>
            <a:r>
              <a:rPr lang="ru-RU" sz="1200" b="1" dirty="0"/>
              <a:t>резидентом Российской Федерации;</a:t>
            </a:r>
            <a:endParaRPr lang="ru-RU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отсутствие </a:t>
            </a:r>
            <a:r>
              <a:rPr lang="ru-RU" sz="1200" b="1" dirty="0"/>
              <a:t>просроченной (неурегулированной) задолженности</a:t>
            </a:r>
            <a:r>
              <a:rPr lang="ru-RU" sz="1200" dirty="0"/>
              <a:t> по налогам, сборам и иным обязательным платежам в бюджеты бюджетной системы </a:t>
            </a:r>
            <a:r>
              <a:rPr lang="ru-RU" sz="1200"/>
              <a:t>Российской </a:t>
            </a:r>
            <a:r>
              <a:rPr lang="ru-RU" sz="1200" smtClean="0"/>
              <a:t>Федерации;</a:t>
            </a:r>
            <a:endParaRPr lang="ru-RU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отсутствие </a:t>
            </a:r>
            <a:r>
              <a:rPr lang="ru-RU" sz="1200" b="1" dirty="0"/>
              <a:t>отрицательной кредитной истории</a:t>
            </a:r>
            <a:r>
              <a:rPr lang="ru-RU" sz="1200" dirty="0"/>
              <a:t>;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dirty="0"/>
              <a:t>отсутствие возбужденного производства </a:t>
            </a:r>
            <a:r>
              <a:rPr lang="ru-RU" sz="1200" b="1" dirty="0"/>
              <a:t>по делу о несостоятельности (банкротстве);</a:t>
            </a:r>
            <a:endParaRPr lang="ru-RU" sz="12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/>
              <a:t>положительный финансовый результат</a:t>
            </a:r>
            <a:r>
              <a:rPr lang="ru-RU" sz="1200" dirty="0"/>
              <a:t> по данным бухгалтерской отчетности за последний календарный год;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ru-RU" sz="1200" b="1" dirty="0"/>
              <a:t>положительные чистые активы</a:t>
            </a:r>
            <a:endParaRPr lang="ru-RU" sz="1200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28272" y="-104299"/>
            <a:ext cx="1519523" cy="691246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1668181" y="-104299"/>
            <a:ext cx="8167170" cy="751106"/>
          </a:xfrm>
          <a:prstGeom prst="rect">
            <a:avLst/>
          </a:prstGeom>
          <a:noFill/>
        </p:spPr>
        <p:txBody>
          <a:bodyPr wrap="square" lIns="48441" tIns="24220" rIns="0" bIns="24220" rtlCol="0" anchor="ctr">
            <a:noAutofit/>
          </a:bodyPr>
          <a:lstStyle/>
          <a:p>
            <a:pPr defTabSz="375036">
              <a:defRPr/>
            </a:pPr>
            <a:r>
              <a:rPr lang="ru-RU" altLang="ru-RU" sz="1654" b="1" dirty="0"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Критерии отбора </a:t>
            </a:r>
            <a:r>
              <a:rPr lang="ru-RU" altLang="ru-RU" sz="1654" b="1" dirty="0" smtClean="0"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«газелей»</a:t>
            </a:r>
            <a:endParaRPr lang="ru-RU" altLang="ru-RU" sz="1654" b="1" dirty="0">
              <a:latin typeface="Arial Narrow" panose="020B0606020202030204" pitchFamily="34" charset="0"/>
              <a:ea typeface="Tahoma" pitchFamily="34" charset="0"/>
              <a:cs typeface="Tahom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0" y="577864"/>
            <a:ext cx="1259998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0" y="4685684"/>
            <a:ext cx="12599988" cy="1446830"/>
          </a:xfrm>
          <a:prstGeom prst="rect">
            <a:avLst/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8654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Прямоугольник 158"/>
          <p:cNvSpPr/>
          <p:nvPr/>
        </p:nvSpPr>
        <p:spPr>
          <a:xfrm>
            <a:off x="342901" y="5539467"/>
            <a:ext cx="11719162" cy="252574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342900" y="2147890"/>
            <a:ext cx="11719163" cy="1495145"/>
          </a:xfrm>
          <a:prstGeom prst="rect">
            <a:avLst/>
          </a:prstGeom>
          <a:solidFill>
            <a:srgbClr val="EC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9" name="Заголовок 1"/>
          <p:cNvSpPr txBox="1">
            <a:spLocks/>
          </p:cNvSpPr>
          <p:nvPr/>
        </p:nvSpPr>
        <p:spPr bwMode="auto">
          <a:xfrm>
            <a:off x="1365770" y="2185620"/>
            <a:ext cx="2997847" cy="1413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l" defTabSz="1218602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62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24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39986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649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Гарантийная поддержка по кредитам, займам выданным субъектам МСП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(Прямая гарантия для стартапов;</a:t>
            </a:r>
          </a:p>
          <a:p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Прямая гарантия для быстрорастущих инновационных, высокотехнологичных предприятий)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1" name="Заголовок 1"/>
          <p:cNvSpPr txBox="1">
            <a:spLocks/>
          </p:cNvSpPr>
          <p:nvPr/>
        </p:nvSpPr>
        <p:spPr bwMode="auto">
          <a:xfrm>
            <a:off x="4497043" y="798944"/>
            <a:ext cx="3593053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l" defTabSz="1218602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62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24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39986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649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УСЛОВИЯ</a:t>
            </a:r>
            <a:endParaRPr lang="ru-RU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2" name="Заголовок 1"/>
          <p:cNvSpPr txBox="1">
            <a:spLocks/>
          </p:cNvSpPr>
          <p:nvPr/>
        </p:nvSpPr>
        <p:spPr bwMode="auto">
          <a:xfrm>
            <a:off x="8331344" y="774732"/>
            <a:ext cx="3593053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l" defTabSz="1218602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62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24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39986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649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lvl="0" algn="ctr" defTabSz="914400"/>
            <a:r>
              <a:rPr lang="ru-RU" sz="2119" b="0" dirty="0" smtClean="0">
                <a:solidFill>
                  <a:srgbClr val="000000">
                    <a:lumMod val="75000"/>
                    <a:lumOff val="25000"/>
                  </a:srgbClr>
                </a:solidFill>
                <a:latin typeface="Arial" pitchFamily="34" charset="0"/>
                <a:cs typeface="Arial" pitchFamily="34" charset="0"/>
              </a:rPr>
              <a:t>ЦЕНТР КОМПЕТЕНЦИЙ</a:t>
            </a:r>
            <a:endParaRPr lang="ru-RU" sz="2119" b="0" dirty="0">
              <a:solidFill>
                <a:srgbClr val="000000">
                  <a:lumMod val="75000"/>
                  <a:lumOff val="2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3" name="Заголовок 1"/>
          <p:cNvSpPr txBox="1">
            <a:spLocks/>
          </p:cNvSpPr>
          <p:nvPr/>
        </p:nvSpPr>
        <p:spPr bwMode="auto">
          <a:xfrm>
            <a:off x="253004" y="815673"/>
            <a:ext cx="4382060" cy="698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l" defTabSz="1218602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62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24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39986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649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ВИД ФИНАНСОВОЙ ПОДДЕРЖКИ</a:t>
            </a:r>
            <a:endParaRPr lang="ru-RU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6" name="Заголовок 1"/>
          <p:cNvSpPr txBox="1">
            <a:spLocks/>
          </p:cNvSpPr>
          <p:nvPr/>
        </p:nvSpPr>
        <p:spPr bwMode="auto">
          <a:xfrm>
            <a:off x="1266222" y="3875050"/>
            <a:ext cx="2854266" cy="1433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l" defTabSz="1218602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62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24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39986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649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Кредиты для высокотехнологичных, инновационных субъектов МСП </a:t>
            </a:r>
            <a:endParaRPr lang="ru-RU" sz="15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8" name="Заголовок 1"/>
          <p:cNvSpPr txBox="1">
            <a:spLocks/>
          </p:cNvSpPr>
          <p:nvPr/>
        </p:nvSpPr>
        <p:spPr bwMode="auto">
          <a:xfrm>
            <a:off x="1247615" y="5913379"/>
            <a:ext cx="2854266" cy="1435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rtlCol="0" anchor="ctr">
            <a:noAutofit/>
          </a:bodyPr>
          <a:lstStyle>
            <a:lvl1pPr algn="l" defTabSz="1218602" rtl="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lang="en-US" sz="2400" b="1" kern="1200" dirty="0" smtClean="0">
                <a:solidFill>
                  <a:srgbClr val="1F4E79"/>
                </a:solidFill>
                <a:latin typeface="Arial Narrow" pitchFamily="34" charset="0"/>
                <a:ea typeface="+mn-ea"/>
                <a:cs typeface="+mn-cs"/>
              </a:defRPr>
            </a:lvl1pPr>
            <a:lvl2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2pPr>
            <a:lvl3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3pPr>
            <a:lvl4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4pPr>
            <a:lvl5pPr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5pPr>
            <a:lvl6pPr marL="546662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6pPr>
            <a:lvl7pPr marL="1093324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7pPr>
            <a:lvl8pPr marL="1639986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8pPr>
            <a:lvl9pPr marL="2186649" algn="l" defTabSz="1218602" rtl="0" fontAlgn="base">
              <a:lnSpc>
                <a:spcPts val="4066"/>
              </a:lnSpc>
              <a:spcBef>
                <a:spcPct val="0"/>
              </a:spcBef>
              <a:spcAft>
                <a:spcPct val="0"/>
              </a:spcAft>
              <a:defRPr sz="2926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lnSpc>
                <a:spcPts val="1600"/>
              </a:lnSpc>
            </a:pPr>
            <a:r>
              <a:rPr lang="ru-RU" sz="1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Предоставление долгосрочных инвестиционных займов, покупка  долей (акций) в уставном </a:t>
            </a:r>
            <a:r>
              <a:rPr lang="ru-RU" sz="1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капитале высокотехнологичных, инновационных субъектов МСП </a:t>
            </a:r>
          </a:p>
        </p:txBody>
      </p:sp>
      <p:sp>
        <p:nvSpPr>
          <p:cNvPr id="120" name="Прямоугольник 119"/>
          <p:cNvSpPr/>
          <p:nvPr/>
        </p:nvSpPr>
        <p:spPr>
          <a:xfrm>
            <a:off x="5197899" y="2492860"/>
            <a:ext cx="1757212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Срок гарантии </a:t>
            </a:r>
            <a:r>
              <a:rPr lang="ru-RU" sz="1500" kern="0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</a:t>
            </a:r>
            <a:endParaRPr lang="ru-RU" sz="1500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Размер гарантийного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покрытия </a:t>
            </a: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</a:t>
            </a:r>
            <a:endParaRPr lang="ru-RU" sz="1500" kern="0" dirty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12663" y="2525692"/>
            <a:ext cx="278555" cy="278555"/>
          </a:xfrm>
          <a:prstGeom prst="rect">
            <a:avLst/>
          </a:prstGeom>
        </p:spPr>
      </p:pic>
      <p:sp>
        <p:nvSpPr>
          <p:cNvPr id="122" name="Прямоугольник 121"/>
          <p:cNvSpPr/>
          <p:nvPr/>
        </p:nvSpPr>
        <p:spPr>
          <a:xfrm>
            <a:off x="7074395" y="2358737"/>
            <a:ext cx="11182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до </a:t>
            </a:r>
            <a:r>
              <a:rPr lang="ru-RU" sz="24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15</a:t>
            </a: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 лет</a:t>
            </a:r>
          </a:p>
        </p:txBody>
      </p:sp>
      <p:sp>
        <p:nvSpPr>
          <p:cNvPr id="123" name="Прямоугольник 122"/>
          <p:cNvSpPr/>
          <p:nvPr/>
        </p:nvSpPr>
        <p:spPr>
          <a:xfrm>
            <a:off x="7143378" y="2975243"/>
            <a:ext cx="1031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до </a:t>
            </a:r>
            <a:r>
              <a:rPr lang="ru-RU" sz="24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100</a:t>
            </a: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 %</a:t>
            </a:r>
          </a:p>
        </p:txBody>
      </p:sp>
      <p:sp>
        <p:nvSpPr>
          <p:cNvPr id="145" name="Прямоугольник 144"/>
          <p:cNvSpPr/>
          <p:nvPr/>
        </p:nvSpPr>
        <p:spPr>
          <a:xfrm>
            <a:off x="5211193" y="4547028"/>
            <a:ext cx="2898609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Процентная ставка </a:t>
            </a:r>
            <a:r>
              <a:rPr lang="ru-RU" sz="1500" kern="0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 </a:t>
            </a: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8,5 -10,6 % </a:t>
            </a:r>
            <a:endParaRPr lang="ru-RU" sz="1500" b="1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  <a:sym typeface="Symbol" panose="05050102010706020507" pitchFamily="18" charset="2"/>
            </a:endParaRP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endParaRPr lang="ru-RU" sz="1300" kern="0" dirty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endParaRPr lang="ru-RU" sz="1500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48" name="Овал 147"/>
          <p:cNvSpPr/>
          <p:nvPr/>
        </p:nvSpPr>
        <p:spPr>
          <a:xfrm>
            <a:off x="4905137" y="4583685"/>
            <a:ext cx="246590" cy="24659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%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150" name="Прямоугольник 149"/>
          <p:cNvSpPr/>
          <p:nvPr/>
        </p:nvSpPr>
        <p:spPr>
          <a:xfrm>
            <a:off x="6692840" y="5077803"/>
            <a:ext cx="260527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от </a:t>
            </a:r>
            <a:r>
              <a:rPr lang="ru-RU" sz="2400" b="1" kern="0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1</a:t>
            </a: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 млн. до </a:t>
            </a:r>
            <a:r>
              <a:rPr lang="ru-RU" sz="2400" b="1" kern="0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1</a:t>
            </a:r>
            <a:r>
              <a:rPr lang="ru-RU" sz="15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 млрд рублей</a:t>
            </a:r>
          </a:p>
        </p:txBody>
      </p:sp>
      <p:sp>
        <p:nvSpPr>
          <p:cNvPr id="152" name="Прямоугольник 151"/>
          <p:cNvSpPr/>
          <p:nvPr/>
        </p:nvSpPr>
        <p:spPr>
          <a:xfrm>
            <a:off x="5238793" y="5169891"/>
            <a:ext cx="15135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Размер кредита </a:t>
            </a: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</a:t>
            </a:r>
            <a:endParaRPr lang="ru-RU" sz="1500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65" name="Прямоугольник 164"/>
          <p:cNvSpPr/>
          <p:nvPr/>
        </p:nvSpPr>
        <p:spPr>
          <a:xfrm>
            <a:off x="5316212" y="6061821"/>
            <a:ext cx="4215851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 </a:t>
            </a:r>
          </a:p>
          <a:p>
            <a:pPr defTabSz="914373" fontAlgn="auto">
              <a:spcBef>
                <a:spcPts val="0"/>
              </a:spcBef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Срок инвестиций </a:t>
            </a: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 </a:t>
            </a:r>
            <a:r>
              <a:rPr lang="ru-RU" sz="2000" b="1" kern="0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3 – 5 </a:t>
            </a:r>
            <a:r>
              <a:rPr lang="ru-RU" sz="20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лет</a:t>
            </a:r>
          </a:p>
          <a:p>
            <a:pPr defTabSz="914373" fontAlgn="auto">
              <a:spcBef>
                <a:spcPts val="0"/>
              </a:spcBef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Размер инвестиций  </a:t>
            </a: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</a:t>
            </a:r>
            <a:r>
              <a:rPr lang="en-US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  </a:t>
            </a:r>
            <a:r>
              <a:rPr lang="ru-RU" sz="20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sym typeface="Symbol" panose="05050102010706020507" pitchFamily="18" charset="2"/>
              </a:rPr>
              <a:t>до 250 млн рублей</a:t>
            </a:r>
            <a:endParaRPr lang="ru-RU" sz="2000" b="1" kern="0" dirty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  <a:sym typeface="Symbol" panose="05050102010706020507" pitchFamily="18" charset="2"/>
            </a:endParaRPr>
          </a:p>
        </p:txBody>
      </p:sp>
      <p:sp>
        <p:nvSpPr>
          <p:cNvPr id="168" name="Прямоугольник 167"/>
          <p:cNvSpPr/>
          <p:nvPr/>
        </p:nvSpPr>
        <p:spPr>
          <a:xfrm>
            <a:off x="4812663" y="3673213"/>
            <a:ext cx="346921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Реализация проектов в приоритетных отраслях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Цель:</a:t>
            </a:r>
          </a:p>
          <a:p>
            <a:pPr marL="285750" indent="-285750" defTabSz="91437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Инвестиционное кредитование</a:t>
            </a:r>
          </a:p>
          <a:p>
            <a:pPr marL="285750" indent="-285750" defTabSz="91437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2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На пополнение оборотных средств</a:t>
            </a:r>
          </a:p>
          <a:p>
            <a:pPr lvl="0" defTabSz="914373"/>
            <a:endParaRPr lang="ru-RU" sz="1400" kern="0" dirty="0" smtClean="0">
              <a:solidFill>
                <a:srgbClr val="FF0000"/>
              </a:solidFill>
              <a:latin typeface="Arial Narrow" panose="020B0606020202030204" pitchFamily="34" charset="0"/>
              <a:cs typeface="Arial" pitchFamily="34" charset="0"/>
            </a:endParaRP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endParaRPr lang="ru-RU" sz="1200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          </a:t>
            </a:r>
            <a:r>
              <a:rPr lang="ru-RU" sz="16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Срок кредита -       </a:t>
            </a:r>
            <a:r>
              <a:rPr lang="ru-RU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до 7 лет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9104387" y="2630449"/>
            <a:ext cx="232230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sz="1400" b="1" dirty="0" smtClean="0"/>
              <a:t>АО «Корпорация «МСП»</a:t>
            </a:r>
            <a:endParaRPr lang="ru-RU" sz="1400" b="1" dirty="0"/>
          </a:p>
        </p:txBody>
      </p:sp>
      <p:sp>
        <p:nvSpPr>
          <p:cNvPr id="169" name="Прямоугольник 168"/>
          <p:cNvSpPr/>
          <p:nvPr/>
        </p:nvSpPr>
        <p:spPr>
          <a:xfrm>
            <a:off x="9454644" y="4185931"/>
            <a:ext cx="16217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sz="1400" b="1" dirty="0" smtClean="0"/>
              <a:t>АО «МСП Банк» </a:t>
            </a:r>
            <a:endParaRPr lang="ru-RU" sz="1400" b="1" dirty="0"/>
          </a:p>
        </p:txBody>
      </p:sp>
      <p:sp>
        <p:nvSpPr>
          <p:cNvPr id="170" name="Прямоугольник 169"/>
          <p:cNvSpPr/>
          <p:nvPr/>
        </p:nvSpPr>
        <p:spPr>
          <a:xfrm>
            <a:off x="9835351" y="6553851"/>
            <a:ext cx="109921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ctr"/>
            <a:r>
              <a:rPr lang="ru-RU" sz="1400" b="1" dirty="0" smtClean="0"/>
              <a:t>АО «МИР»</a:t>
            </a:r>
            <a:endParaRPr lang="ru-RU" sz="1400" b="1" dirty="0"/>
          </a:p>
        </p:txBody>
      </p:sp>
      <p:sp>
        <p:nvSpPr>
          <p:cNvPr id="172" name="Прямоугольник 171"/>
          <p:cNvSpPr/>
          <p:nvPr/>
        </p:nvSpPr>
        <p:spPr>
          <a:xfrm>
            <a:off x="4862125" y="5585880"/>
            <a:ext cx="450155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Финансирование проектных компаний в рамках 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формирования активов паевого инвестиционного фонда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Цель: </a:t>
            </a: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инвестирование в проекты, получившие поддержку </a:t>
            </a:r>
          </a:p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4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АО «Корпорации МСП», АО «МСП Банк», институтов развития</a:t>
            </a:r>
            <a:endParaRPr lang="ru-RU" sz="1200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sp>
        <p:nvSpPr>
          <p:cNvPr id="173" name="Прямоугольник 172"/>
          <p:cNvSpPr/>
          <p:nvPr/>
        </p:nvSpPr>
        <p:spPr>
          <a:xfrm>
            <a:off x="6914768" y="7091136"/>
            <a:ext cx="18473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endParaRPr lang="ru-RU" sz="1500" b="1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 defTabSz="914373" fontAlgn="auto">
              <a:spcBef>
                <a:spcPts val="0"/>
              </a:spcBef>
              <a:spcAft>
                <a:spcPts val="1200"/>
              </a:spcAft>
            </a:pPr>
            <a:endParaRPr lang="ru-RU" sz="1500" b="1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3" cstate="print">
            <a:grayscl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39474" y="3006922"/>
            <a:ext cx="271415" cy="270170"/>
          </a:xfrm>
          <a:prstGeom prst="rect">
            <a:avLst/>
          </a:prstGeom>
        </p:spPr>
      </p:pic>
      <p:pic>
        <p:nvPicPr>
          <p:cNvPr id="175" name="Рисунок 17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54765" y="5240349"/>
            <a:ext cx="202795" cy="202795"/>
          </a:xfrm>
          <a:prstGeom prst="rect">
            <a:avLst/>
          </a:prstGeom>
        </p:spPr>
      </p:pic>
      <p:pic>
        <p:nvPicPr>
          <p:cNvPr id="176" name="Рисунок 17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75181" y="6943498"/>
            <a:ext cx="202795" cy="202795"/>
          </a:xfrm>
          <a:prstGeom prst="rect">
            <a:avLst/>
          </a:prstGeom>
        </p:spPr>
      </p:pic>
      <p:pic>
        <p:nvPicPr>
          <p:cNvPr id="36" name="Рисунок 3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28272" y="-104299"/>
            <a:ext cx="1519523" cy="691246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668181" y="-104299"/>
            <a:ext cx="8167170" cy="751106"/>
          </a:xfrm>
          <a:prstGeom prst="rect">
            <a:avLst/>
          </a:prstGeom>
          <a:noFill/>
        </p:spPr>
        <p:txBody>
          <a:bodyPr wrap="square" lIns="48441" tIns="24220" rIns="0" bIns="24220" rtlCol="0" anchor="ctr">
            <a:noAutofit/>
          </a:bodyPr>
          <a:lstStyle/>
          <a:p>
            <a:pPr defTabSz="375036">
              <a:defRPr/>
            </a:pPr>
            <a:r>
              <a:rPr lang="ru-RU" altLang="ru-RU" sz="1654" b="1" dirty="0">
                <a:latin typeface="Arial Narrow" panose="020B0606020202030204" pitchFamily="34" charset="0"/>
                <a:ea typeface="Tahoma" pitchFamily="34" charset="0"/>
                <a:cs typeface="Tahoma" pitchFamily="34" charset="0"/>
              </a:rPr>
              <a:t>Критерии отбора стартапов АО «Корпорация «МСП»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>
            <a:off x="0" y="577864"/>
            <a:ext cx="1259998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5421" y="2342582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1"/>
                </a:solidFill>
              </a:rPr>
              <a:t>1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75421" y="3983080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1"/>
                </a:solidFill>
              </a:rPr>
              <a:t>2</a:t>
            </a:r>
            <a:endParaRPr lang="ru-RU" sz="5400" dirty="0">
              <a:solidFill>
                <a:schemeClr val="accent1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75421" y="6141781"/>
            <a:ext cx="5357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5400" dirty="0" smtClean="0">
                <a:solidFill>
                  <a:schemeClr val="accent1"/>
                </a:solidFill>
              </a:rPr>
              <a:t>3</a:t>
            </a:r>
            <a:endParaRPr lang="ru-RU" sz="5400" dirty="0">
              <a:solidFill>
                <a:schemeClr val="accent1"/>
              </a:solidFill>
            </a:endParaRPr>
          </a:p>
        </p:txBody>
      </p:sp>
      <p:pic>
        <p:nvPicPr>
          <p:cNvPr id="42" name="Рисунок 41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937300" y="6525866"/>
            <a:ext cx="278555" cy="278555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897536" y="4930553"/>
            <a:ext cx="280440" cy="280440"/>
          </a:xfrm>
          <a:prstGeom prst="rect">
            <a:avLst/>
          </a:prstGeom>
        </p:spPr>
      </p:pic>
      <p:sp>
        <p:nvSpPr>
          <p:cNvPr id="43" name="Овал 42"/>
          <p:cNvSpPr/>
          <p:nvPr/>
        </p:nvSpPr>
        <p:spPr>
          <a:xfrm>
            <a:off x="4996992" y="7256429"/>
            <a:ext cx="246590" cy="24659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%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317479" y="7154428"/>
            <a:ext cx="5244355" cy="8156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373" fontAlgn="auto">
              <a:spcBef>
                <a:spcPts val="0"/>
              </a:spcBef>
              <a:spcAft>
                <a:spcPts val="0"/>
              </a:spcAft>
            </a:pPr>
            <a:r>
              <a:rPr lang="ru-RU" sz="15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Процентная ставка  </a:t>
            </a:r>
          </a:p>
          <a:p>
            <a:pPr marL="285750" indent="-285750" defTabSz="91437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Инвестиционный займ </a:t>
            </a:r>
            <a:r>
              <a:rPr lang="ru-RU" sz="16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12 %</a:t>
            </a:r>
            <a:endParaRPr lang="ru-RU" sz="1600" b="1" kern="0" dirty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  <a:p>
            <a:pPr marL="285750" indent="-285750" defTabSz="914373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Инвестиции в капитал </a:t>
            </a:r>
            <a:r>
              <a:rPr lang="ru-RU" sz="1600" b="1" kern="0" dirty="0" smtClean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</a:rPr>
              <a:t>15 % </a:t>
            </a:r>
            <a:endParaRPr lang="ru-RU" sz="1500" b="1" kern="0" dirty="0" smtClean="0">
              <a:solidFill>
                <a:srgbClr val="1F497D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58192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39192</TotalTime>
  <Words>854</Words>
  <Application>Microsoft Office PowerPoint</Application>
  <PresentationFormat>Произвольный</PresentationFormat>
  <Paragraphs>146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EDubinchuk@corpmsp.ru</dc:creator>
  <cp:lastModifiedBy>PuschinaEA</cp:lastModifiedBy>
  <cp:revision>1543</cp:revision>
  <cp:lastPrinted>2019-01-14T15:51:43Z</cp:lastPrinted>
  <dcterms:created xsi:type="dcterms:W3CDTF">2015-12-16T13:43:54Z</dcterms:created>
  <dcterms:modified xsi:type="dcterms:W3CDTF">2019-05-22T10:58:04Z</dcterms:modified>
</cp:coreProperties>
</file>